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9144000" cy="6858000" type="screen4x3"/>
  <p:notesSz cx="7102475" cy="9388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7" roundtripDataSignature="AMtx7miO4gDsLvpqjMG0YltACq8sCN/5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r>
              <a:rPr lang="en-US" sz="14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7-12 people minimum October 26</a:t>
            </a:r>
            <a:endParaRPr sz="140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r>
              <a:rPr lang="en-US" sz="14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interest form</a:t>
            </a:r>
            <a:endParaRPr sz="140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r>
              <a:rPr lang="en-US" sz="14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bring friends</a:t>
            </a:r>
            <a:endParaRPr sz="140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r>
              <a:rPr lang="en-US" sz="14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contact for discount with the number from the meeting</a:t>
            </a:r>
            <a:endParaRPr sz="140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endParaRPr sz="1400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r>
              <a:rPr lang="en-US" sz="14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fear and anxiety lecture + dan in a costume</a:t>
            </a: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fefea2d8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5fefea2d8a_0_1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5fefea2d8a_0_1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38018a8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638018a809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g638018a809_0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HATTIE</a:t>
            </a:r>
            <a:endParaRPr/>
          </a:p>
        </p:txBody>
      </p:sp>
      <p:sp>
        <p:nvSpPr>
          <p:cNvPr id="208" name="Google Shape;208;p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fefea2d8a_0_11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5fefea2d8a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02f88061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602f88061b_0_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((( I will bring sign up sheet and can talk about it if you’d like @ Morgan))) - jeff</a:t>
            </a:r>
            <a:endParaRPr/>
          </a:p>
        </p:txBody>
      </p:sp>
      <p:sp>
        <p:nvSpPr>
          <p:cNvPr id="226" name="Google Shape;226;g602f88061b_0_5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Even if you don’t have  your dues  with you, please fill out an application so we can get you on our mailing list and keep you in the loop!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AMNA</a:t>
            </a:r>
            <a:endParaRPr/>
          </a:p>
        </p:txBody>
      </p:sp>
      <p:sp>
        <p:nvSpPr>
          <p:cNvPr id="250" name="Google Shape;250;p1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4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NATALIE</a:t>
            </a:r>
            <a:endParaRPr/>
          </a:p>
        </p:txBody>
      </p:sp>
      <p:sp>
        <p:nvSpPr>
          <p:cNvPr id="258" name="Google Shape;258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23d22e8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23d22e877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623d22e877_0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4c8a56888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64c8a568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4c8a5688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64c8a56888_0_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buy more extras than last year</a:t>
            </a:r>
            <a:endParaRPr/>
          </a:p>
        </p:txBody>
      </p:sp>
      <p:sp>
        <p:nvSpPr>
          <p:cNvPr id="284" name="Google Shape;284;g64c8a56888_0_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slide that shows members our office hours and advertise that is officers can help them study. I suggest this because as a member of psych club my freshman and sophomore year I didn’t know why I would ever visit the officers during their hours. But if I was told I could possibly go and study with them I probably would have gone to some office hours considering it’s right beside the testing room.</a:t>
            </a:r>
            <a:endParaRPr/>
          </a:p>
        </p:txBody>
      </p:sp>
      <p:sp>
        <p:nvSpPr>
          <p:cNvPr id="291" name="Google Shape;291;p1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19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1e282fd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61e282fda3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Mention the emailed survey</a:t>
            </a:r>
            <a:endParaRPr/>
          </a:p>
        </p:txBody>
      </p:sp>
      <p:sp>
        <p:nvSpPr>
          <p:cNvPr id="314" name="Google Shape;314;g61e282fda3_0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2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Mention the emailed survey</a:t>
            </a:r>
            <a:endParaRPr/>
          </a:p>
        </p:txBody>
      </p:sp>
      <p:sp>
        <p:nvSpPr>
          <p:cNvPr id="324" name="Google Shape;324;p2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 over events we have done in the past</a:t>
            </a:r>
            <a:endParaRPr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1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TASSO</a:t>
            </a:r>
            <a:endParaRPr/>
          </a:p>
        </p:txBody>
      </p:sp>
      <p:sp>
        <p:nvSpPr>
          <p:cNvPr id="113" name="Google Shape;113;p15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05675ff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605675ffef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TASSO</a:t>
            </a:r>
            <a:endParaRPr/>
          </a:p>
        </p:txBody>
      </p:sp>
      <p:sp>
        <p:nvSpPr>
          <p:cNvPr id="121" name="Google Shape;121;g605675ffef_0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05675ffe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605675ffef_1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TASSO</a:t>
            </a:r>
            <a:endParaRPr/>
          </a:p>
        </p:txBody>
      </p:sp>
      <p:sp>
        <p:nvSpPr>
          <p:cNvPr id="129" name="Google Shape;129;g605675ffef_1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05675ffe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605675ffef_2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160 lb Mastif named Titan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Law School in the Fall</a:t>
            </a:r>
            <a:endParaRPr/>
          </a:p>
        </p:txBody>
      </p:sp>
      <p:sp>
        <p:nvSpPr>
          <p:cNvPr id="139" name="Google Shape;139;g605675ffef_2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0bb5a97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00" cy="3519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60bb5a97e7_0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2000" cy="4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g60bb5a97e7_0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>
                <a:solidFill>
                  <a:srgbClr val="595959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64c8a56888_0_8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64c8a56888_0_8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3200"/>
              <a:buNone/>
              <a:defRPr>
                <a:solidFill>
                  <a:srgbClr val="595959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4c8a56888_0_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64c8a56888_0_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64c8a56888_0_9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000"/>
              <a:buFont typeface="Arial"/>
              <a:buNone/>
              <a:defRPr sz="4000" b="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64c8a56888_0_9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4c8a56888_0_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64c8a56888_0_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" name="Google Shape;65;g64c8a56888_0_9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4c8a56888_0_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4c8a56888_0_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64c8a56888_0_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g64c8a56888_0_10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3" name="Google Shape;73;g64c8a56888_0_10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g64c8a56888_0_10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4c8a56888_0_1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64c8a56888_0_1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8" name="Google Shape;78;g64c8a56888_0_11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rgbClr val="25406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rgbClr val="25406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25406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rgbClr val="25406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rgbClr val="25406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000"/>
              <a:buFont typeface="Arial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4c8a56888_0_11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64c8a56888_0_11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2" name="Google Shape;82;g64c8a56888_0_11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rgbClr val="25406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rgbClr val="25406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25406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rgbClr val="25406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rgbClr val="25406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4c8a56888_0_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64c8a56888_0_119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4c8a56888_0_12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64c8a56888_0_12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406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406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5406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5406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5406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5406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5406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5406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5406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5406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5406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5406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/>
          <p:nvPr/>
        </p:nvSpPr>
        <p:spPr>
          <a:xfrm>
            <a:off x="5334000" y="6248400"/>
            <a:ext cx="3581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WEST VIRGINIA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Psychology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64c8a56888_0_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g64c8a56888_0_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25406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2" name="Google Shape;52;g64c8a56888_0_85"/>
          <p:cNvSpPr txBox="1"/>
          <p:nvPr/>
        </p:nvSpPr>
        <p:spPr>
          <a:xfrm>
            <a:off x="5334000" y="6248400"/>
            <a:ext cx="3581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WEST VIRGINIA UNIVERSITY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Psychology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algwsonT8M9Do4RpSzozO2aciV5dboLXhLtR98PQuus/edit?ts=5da8985a#gid=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waMNm-C9IDFQ_LqteLV5BV5DzMc7_sdNrj9-qwbahYA/edit#gid=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oVmgFQ9uAqOGS4oSIa5R3gb3V3m6ojYcwAzdke1pFgE/edit#gid=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wvupsyc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hyBDRxlm4qwZ-pUctpaJupZOaHXgG8LuXt9l0Zbs3y0/edi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914400" y="381000"/>
            <a:ext cx="7467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67"/>
              </a:buClr>
              <a:buSzPts val="4400"/>
              <a:buNone/>
            </a:pPr>
            <a:r>
              <a:rPr lang="en-US" sz="4400" b="1">
                <a:solidFill>
                  <a:srgbClr val="010167"/>
                </a:solidFill>
                <a:latin typeface="Arial"/>
                <a:ea typeface="Arial"/>
                <a:cs typeface="Arial"/>
                <a:sym typeface="Arial"/>
              </a:rPr>
              <a:t>Welcome to Psychology Club &amp; PSI CHI!</a:t>
            </a: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9350" y="1521124"/>
            <a:ext cx="44577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200396" y="5663300"/>
            <a:ext cx="289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10167"/>
                </a:solidFill>
              </a:rPr>
              <a:t>October 22nd</a:t>
            </a:r>
            <a:r>
              <a:rPr lang="en-US" sz="1800" b="1" i="0" u="none" strike="noStrike" cap="none">
                <a:solidFill>
                  <a:srgbClr val="010167"/>
                </a:solidFill>
                <a:latin typeface="Arial"/>
                <a:ea typeface="Arial"/>
                <a:cs typeface="Arial"/>
                <a:sym typeface="Arial"/>
              </a:rPr>
              <a:t>, 2019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fefea2d8a_0_11"/>
          <p:cNvSpPr txBox="1">
            <a:spLocks noGrp="1"/>
          </p:cNvSpPr>
          <p:nvPr>
            <p:ph type="title"/>
          </p:nvPr>
        </p:nvSpPr>
        <p:spPr>
          <a:xfrm>
            <a:off x="779438" y="1449375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6000"/>
              <a:t>Meet the </a:t>
            </a:r>
            <a:endParaRPr sz="6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6000"/>
              <a:t>Grad Student Panel</a:t>
            </a:r>
            <a:endParaRPr sz="6000"/>
          </a:p>
        </p:txBody>
      </p:sp>
      <p:sp>
        <p:nvSpPr>
          <p:cNvPr id="164" name="Google Shape;164;g5fefea2d8a_0_11"/>
          <p:cNvSpPr txBox="1">
            <a:spLocks noGrp="1"/>
          </p:cNvSpPr>
          <p:nvPr>
            <p:ph type="body" idx="1"/>
          </p:nvPr>
        </p:nvSpPr>
        <p:spPr>
          <a:xfrm>
            <a:off x="779438" y="38211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Robin Han, Clinical Child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Jamey Brumbaugh, Clinical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Jeff Hughes, Developmental</a:t>
            </a:r>
            <a:endParaRPr sz="300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Chris O'Hearn, Behavioral Neuroscience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38018a809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Advisor Workshop</a:t>
            </a:r>
            <a:endParaRPr/>
          </a:p>
        </p:txBody>
      </p:sp>
      <p:sp>
        <p:nvSpPr>
          <p:cNvPr id="201" name="Google Shape;201;g638018a809_0_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/>
              <a:t>Thanks for the scheduling Advice, Dr. Mick!</a:t>
            </a:r>
            <a:endParaRPr/>
          </a:p>
        </p:txBody>
      </p:sp>
      <p:pic>
        <p:nvPicPr>
          <p:cNvPr id="202" name="Google Shape;202;g638018a80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6575" y="2656963"/>
            <a:ext cx="1981200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638018a809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3850" y="2962775"/>
            <a:ext cx="2592025" cy="25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638018a809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23748">
            <a:off x="1702146" y="3293387"/>
            <a:ext cx="1574425" cy="19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GRIEF CENTER DINNER</a:t>
            </a:r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body" idx="1"/>
          </p:nvPr>
        </p:nvSpPr>
        <p:spPr>
          <a:xfrm>
            <a:off x="457200" y="1659469"/>
            <a:ext cx="7543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Char char="•"/>
            </a:pPr>
            <a:r>
              <a:rPr lang="en-US"/>
              <a:t>Carpool and earn service hours by cooking dinner for those who have suffered a recent loss</a:t>
            </a:r>
            <a:endParaRPr b="1"/>
          </a:p>
          <a:p>
            <a:pPr marL="742950" lvl="1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Thursday, Nov. 21</a:t>
            </a:r>
            <a:endParaRPr/>
          </a:p>
          <a:p>
            <a:pPr marL="0" lvl="0" indent="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   4:30-6:45 p.m.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endParaRPr/>
          </a:p>
        </p:txBody>
      </p:sp>
      <p:pic>
        <p:nvPicPr>
          <p:cNvPr id="212" name="Google Shape;212;p7" descr="Image result for grief center morgantow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8578" y="4356450"/>
            <a:ext cx="2483351" cy="15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7"/>
          <p:cNvSpPr/>
          <p:nvPr/>
        </p:nvSpPr>
        <p:spPr>
          <a:xfrm>
            <a:off x="7848600" y="381000"/>
            <a:ext cx="1066800" cy="1036638"/>
          </a:xfrm>
          <a:prstGeom prst="ellipse">
            <a:avLst/>
          </a:prstGeom>
          <a:solidFill>
            <a:srgbClr val="FFCC00"/>
          </a:solidFill>
          <a:ln w="57150" cap="flat" cmpd="sng">
            <a:solidFill>
              <a:srgbClr val="CCA5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09B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429006"/>
            <a:ext cx="4345625" cy="3259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fefea2d8a_0_1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959"/>
              <a:buFont typeface="Arial"/>
              <a:buNone/>
            </a:pPr>
            <a:r>
              <a:rPr lang="en-US" sz="3959" u="sng">
                <a:solidFill>
                  <a:schemeClr val="hlink"/>
                </a:solidFill>
                <a:hlinkClick r:id="rId3"/>
              </a:rPr>
              <a:t>Feed the Brain Bake Sale</a:t>
            </a:r>
            <a:endParaRPr/>
          </a:p>
        </p:txBody>
      </p:sp>
      <p:sp>
        <p:nvSpPr>
          <p:cNvPr id="220" name="Google Shape;220;g5fefea2d8a_0_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Wednesday, November 13 11-2 p.m.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LSB Lobby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1 Loyalty Point for donating individually wrapped baked goods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1 Loyalty Point for helping out</a:t>
            </a:r>
            <a:endParaRPr/>
          </a:p>
        </p:txBody>
      </p:sp>
      <p:sp>
        <p:nvSpPr>
          <p:cNvPr id="221" name="Google Shape;221;g5fefea2d8a_0_110"/>
          <p:cNvSpPr/>
          <p:nvPr/>
        </p:nvSpPr>
        <p:spPr>
          <a:xfrm>
            <a:off x="7924800" y="137318"/>
            <a:ext cx="1066800" cy="1036500"/>
          </a:xfrm>
          <a:prstGeom prst="ellipse">
            <a:avLst/>
          </a:prstGeom>
          <a:solidFill>
            <a:srgbClr val="FFCC00"/>
          </a:solidFill>
          <a:ln w="57150" cap="flat" cmpd="sng">
            <a:solidFill>
              <a:srgbClr val="CCA5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09B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5fefea2d8a_0_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2125" y="3743875"/>
            <a:ext cx="2074675" cy="214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02f88061b_0_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Fright Farm</a:t>
            </a:r>
            <a:endParaRPr/>
          </a:p>
        </p:txBody>
      </p:sp>
      <p:sp>
        <p:nvSpPr>
          <p:cNvPr id="229" name="Google Shape;229;g602f88061b_0_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$25 per person (Submit to office, mailbox, pizza sales…)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Invite your friends!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Need a ride? We are carpooling!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Tent site &amp; campfire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Money is due today!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Friday, October 25th</a:t>
            </a:r>
            <a:endParaRPr/>
          </a:p>
        </p:txBody>
      </p:sp>
      <p:sp>
        <p:nvSpPr>
          <p:cNvPr id="230" name="Google Shape;230;g602f88061b_0_5"/>
          <p:cNvSpPr/>
          <p:nvPr/>
        </p:nvSpPr>
        <p:spPr>
          <a:xfrm>
            <a:off x="7848600" y="198437"/>
            <a:ext cx="1066800" cy="1036500"/>
          </a:xfrm>
          <a:prstGeom prst="ellipse">
            <a:avLst/>
          </a:prstGeom>
          <a:solidFill>
            <a:srgbClr val="FFCC00"/>
          </a:solidFill>
          <a:ln w="57150" cap="flat" cmpd="sng">
            <a:solidFill>
              <a:srgbClr val="CCA5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09B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g602f88061b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7900" y="3552125"/>
            <a:ext cx="2857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602f88061b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1600" y="4906025"/>
            <a:ext cx="4586300" cy="20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LOYALTY POINTS</a:t>
            </a:r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200"/>
              <a:buChar char="•"/>
            </a:pPr>
            <a:r>
              <a:rPr lang="en-US"/>
              <a:t>What are they?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Char char="–"/>
            </a:pPr>
            <a:r>
              <a:rPr lang="en-US" b="1"/>
              <a:t>“Active Member” </a:t>
            </a:r>
            <a:r>
              <a:rPr lang="en-US"/>
              <a:t>= </a:t>
            </a:r>
            <a:r>
              <a:rPr lang="en-US" b="1"/>
              <a:t>5</a:t>
            </a:r>
            <a:r>
              <a:rPr lang="en-US"/>
              <a:t> loyalty points </a:t>
            </a:r>
            <a:r>
              <a:rPr lang="en-US" b="1" u="sng"/>
              <a:t>each</a:t>
            </a:r>
            <a:r>
              <a:rPr lang="en-US"/>
              <a:t> semester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Char char="•"/>
            </a:pPr>
            <a:r>
              <a:rPr lang="en-US"/>
              <a:t>You have one Loyalty Point right now!</a:t>
            </a:r>
            <a:endParaRPr/>
          </a:p>
          <a:p>
            <a:pPr marL="34290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4061"/>
              </a:buClr>
              <a:buSzPts val="2000"/>
              <a:buNone/>
            </a:pP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Char char="•"/>
            </a:pPr>
            <a:r>
              <a:rPr lang="en-US" b="1">
                <a:solidFill>
                  <a:srgbClr val="FF0000"/>
                </a:solidFill>
              </a:rPr>
              <a:t>You MUST be a member to receive Loyalty Points</a:t>
            </a:r>
            <a:endParaRPr/>
          </a:p>
        </p:txBody>
      </p:sp>
      <p:pic>
        <p:nvPicPr>
          <p:cNvPr id="239" name="Google Shape;2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4572000"/>
            <a:ext cx="259315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LOYALTY POINTS</a:t>
            </a:r>
            <a:endParaRPr/>
          </a:p>
        </p:txBody>
      </p:sp>
      <p:sp>
        <p:nvSpPr>
          <p:cNvPr id="245" name="Google Shape;245;p10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720"/>
              <a:buChar char="•"/>
            </a:pPr>
            <a:r>
              <a:rPr lang="en-US" sz="2720"/>
              <a:t>1 point = Attending a Psych Club/Psi Chi Meeting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Char char="•"/>
            </a:pPr>
            <a:r>
              <a:rPr lang="en-US" sz="2720"/>
              <a:t>1 point = Donating materials for Service Activities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Char char="•"/>
            </a:pPr>
            <a:r>
              <a:rPr lang="en-US" sz="2720"/>
              <a:t>1 point = Assisting with Pizza Sales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Char char="•"/>
            </a:pPr>
            <a:r>
              <a:rPr lang="en-US" sz="2720"/>
              <a:t>2 points = Recruit a friend to join (and pay dues) for Psych Club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Char char="•"/>
            </a:pPr>
            <a:r>
              <a:rPr lang="en-US" sz="2720"/>
              <a:t>2 points = Attend  a Social event (no fee)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Char char="•"/>
            </a:pPr>
            <a:r>
              <a:rPr lang="en-US" sz="2720"/>
              <a:t>3 points = Attend Social event (fee)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Char char="•"/>
            </a:pPr>
            <a:r>
              <a:rPr lang="en-US" sz="2720"/>
              <a:t>3 points = Assist with Fundraising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Char char="•"/>
            </a:pPr>
            <a:r>
              <a:rPr lang="en-US" sz="2720"/>
              <a:t>3 points = Participate in a Service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None/>
            </a:pPr>
            <a:r>
              <a:rPr lang="en-US" sz="2720"/>
              <a:t>    Activity</a:t>
            </a:r>
            <a:endParaRPr/>
          </a:p>
          <a:p>
            <a:pPr marL="342900" lvl="0" indent="-1701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254061"/>
              </a:buClr>
              <a:buSzPts val="2720"/>
              <a:buNone/>
            </a:pPr>
            <a:endParaRPr sz="2720"/>
          </a:p>
        </p:txBody>
      </p:sp>
      <p:pic>
        <p:nvPicPr>
          <p:cNvPr id="246" name="Google Shape;24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4572000"/>
            <a:ext cx="259315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HOW TO JOIN</a:t>
            </a:r>
            <a:endParaRPr/>
          </a:p>
        </p:txBody>
      </p:sp>
      <p:sp>
        <p:nvSpPr>
          <p:cNvPr id="253" name="Google Shape;25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200"/>
              <a:buChar char="•"/>
            </a:pPr>
            <a:r>
              <a:rPr lang="en-US" b="1"/>
              <a:t>Submit an application and the $10 </a:t>
            </a:r>
            <a:r>
              <a:rPr lang="en-US" b="1" u="sng"/>
              <a:t>yearly </a:t>
            </a:r>
            <a:r>
              <a:rPr lang="en-US" b="1"/>
              <a:t>dues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Char char="–"/>
            </a:pPr>
            <a:r>
              <a:rPr lang="en-US" b="1"/>
              <a:t>October 31</a:t>
            </a:r>
            <a:r>
              <a:rPr lang="en-US" b="1" baseline="30000"/>
              <a:t>st</a:t>
            </a:r>
            <a:r>
              <a:rPr lang="en-US" b="1"/>
              <a:t> 🡪 Emails become restricted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endParaRPr/>
          </a:p>
        </p:txBody>
      </p:sp>
      <p:pic>
        <p:nvPicPr>
          <p:cNvPr id="254" name="Google Shape;25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3257533"/>
            <a:ext cx="5867400" cy="248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PIZZA SALES</a:t>
            </a:r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body" idx="1"/>
          </p:nvPr>
        </p:nvSpPr>
        <p:spPr>
          <a:xfrm>
            <a:off x="457200" y="14176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800"/>
              <a:buChar char="•"/>
            </a:pPr>
            <a:r>
              <a:rPr lang="en-US" sz="2800">
                <a:solidFill>
                  <a:srgbClr val="17365D"/>
                </a:solidFill>
              </a:rPr>
              <a:t>Pizza sales are held </a:t>
            </a:r>
            <a:r>
              <a:rPr lang="en-US" sz="2800" b="1" u="sng">
                <a:solidFill>
                  <a:srgbClr val="17365D"/>
                </a:solidFill>
              </a:rPr>
              <a:t>every</a:t>
            </a:r>
            <a:r>
              <a:rPr lang="en-US" sz="2800">
                <a:solidFill>
                  <a:srgbClr val="17365D"/>
                </a:solidFill>
              </a:rPr>
              <a:t> Wednesday in the LSB lobby!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7365D"/>
              </a:buClr>
              <a:buSzPts val="2800"/>
              <a:buFont typeface="Courier New"/>
              <a:buChar char="o"/>
            </a:pPr>
            <a:r>
              <a:rPr lang="en-US">
                <a:solidFill>
                  <a:srgbClr val="17365D"/>
                </a:solidFill>
              </a:rPr>
              <a:t>11:15 am – 12:45 pm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7365D"/>
              </a:buClr>
              <a:buSzPts val="2800"/>
              <a:buFont typeface="Courier New"/>
              <a:buChar char="o"/>
            </a:pPr>
            <a:r>
              <a:rPr lang="en-US">
                <a:solidFill>
                  <a:srgbClr val="17365D"/>
                </a:solidFill>
              </a:rPr>
              <a:t>Earn loyalty points &amp; get free pizza by helping out!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endParaRPr>
              <a:solidFill>
                <a:srgbClr val="17365D"/>
              </a:solidFill>
            </a:endParaRPr>
          </a:p>
          <a:p>
            <a:pPr marL="27432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None/>
            </a:pPr>
            <a:endParaRPr>
              <a:solidFill>
                <a:srgbClr val="17365D"/>
              </a:solidFill>
            </a:endParaRPr>
          </a:p>
          <a:p>
            <a:pPr marL="27432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None/>
            </a:pPr>
            <a:endParaRPr>
              <a:solidFill>
                <a:srgbClr val="17365D"/>
              </a:solidFill>
            </a:endParaRPr>
          </a:p>
          <a:p>
            <a:pPr marL="27432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None/>
            </a:pPr>
            <a:endParaRPr>
              <a:solidFill>
                <a:srgbClr val="17365D"/>
              </a:solidFill>
            </a:endParaRPr>
          </a:p>
          <a:p>
            <a:pPr marL="27432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4061"/>
              </a:buClr>
              <a:buSzPts val="2800"/>
              <a:buNone/>
            </a:pPr>
            <a:endParaRPr>
              <a:solidFill>
                <a:srgbClr val="17365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endParaRPr b="1">
              <a:solidFill>
                <a:srgbClr val="17365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endParaRPr b="1">
              <a:solidFill>
                <a:srgbClr val="17365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endParaRPr>
              <a:solidFill>
                <a:srgbClr val="17365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endParaRPr>
              <a:solidFill>
                <a:srgbClr val="17365D"/>
              </a:solidFill>
            </a:endParaRPr>
          </a:p>
        </p:txBody>
      </p:sp>
      <p:sp>
        <p:nvSpPr>
          <p:cNvPr id="262" name="Google Shape;262;p14"/>
          <p:cNvSpPr/>
          <p:nvPr/>
        </p:nvSpPr>
        <p:spPr>
          <a:xfrm>
            <a:off x="7848600" y="381000"/>
            <a:ext cx="1066800" cy="1036638"/>
          </a:xfrm>
          <a:prstGeom prst="ellipse">
            <a:avLst/>
          </a:prstGeom>
          <a:solidFill>
            <a:srgbClr val="FFCC00"/>
          </a:solidFill>
          <a:ln w="57150" cap="flat" cmpd="sng">
            <a:solidFill>
              <a:srgbClr val="CCA5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09B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53361">
            <a:off x="3855521" y="45522"/>
            <a:ext cx="1228405" cy="122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4">
            <a:alphaModFix/>
          </a:blip>
          <a:srcRect l="6883" t="15226" r="3644" b="21616"/>
          <a:stretch/>
        </p:blipFill>
        <p:spPr>
          <a:xfrm>
            <a:off x="2247900" y="3429000"/>
            <a:ext cx="4648200" cy="246081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23d22e877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Wanted: Spring Pizza Person/Fundraising Chair</a:t>
            </a:r>
            <a:endParaRPr/>
          </a:p>
        </p:txBody>
      </p:sp>
      <p:sp>
        <p:nvSpPr>
          <p:cNvPr id="271" name="Google Shape;271;g623d22e877_0_0"/>
          <p:cNvSpPr txBox="1">
            <a:spLocks noGrp="1"/>
          </p:cNvSpPr>
          <p:nvPr>
            <p:ph type="body" idx="1"/>
          </p:nvPr>
        </p:nvSpPr>
        <p:spPr>
          <a:xfrm>
            <a:off x="3757625" y="1600200"/>
            <a:ext cx="49293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Must be available from 11 a.m.-12:45 p.m. on Wednesdays this Spring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Get leadership experience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Improve your resume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Get free pizza every week!</a:t>
            </a:r>
            <a:endParaRPr/>
          </a:p>
        </p:txBody>
      </p:sp>
      <p:pic>
        <p:nvPicPr>
          <p:cNvPr id="272" name="Google Shape;272;g623d22e87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00" y="1600196"/>
            <a:ext cx="3193200" cy="42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623d22e87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53361">
            <a:off x="473909" y="2533808"/>
            <a:ext cx="2357133" cy="235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l="28272" t="34974" r="26296" b="42138"/>
          <a:stretch/>
        </p:blipFill>
        <p:spPr>
          <a:xfrm>
            <a:off x="2133600" y="1295400"/>
            <a:ext cx="4876800" cy="43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04755"/>
            <a:ext cx="2286000" cy="229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64c8a56888_0_0"/>
          <p:cNvPicPr preferRelativeResize="0"/>
          <p:nvPr/>
        </p:nvPicPr>
        <p:blipFill rotWithShape="1">
          <a:blip r:embed="rId3">
            <a:alphaModFix/>
          </a:blip>
          <a:srcRect l="47908"/>
          <a:stretch/>
        </p:blipFill>
        <p:spPr>
          <a:xfrm>
            <a:off x="0" y="334325"/>
            <a:ext cx="4129549" cy="56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64c8a56888_0_0"/>
          <p:cNvPicPr preferRelativeResize="0"/>
          <p:nvPr/>
        </p:nvPicPr>
        <p:blipFill rotWithShape="1">
          <a:blip r:embed="rId3">
            <a:alphaModFix/>
          </a:blip>
          <a:srcRect l="3305" r="58348"/>
          <a:stretch/>
        </p:blipFill>
        <p:spPr>
          <a:xfrm>
            <a:off x="5901175" y="408574"/>
            <a:ext cx="2999956" cy="557882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64c8a56888_0_0"/>
          <p:cNvSpPr txBox="1">
            <a:spLocks noGrp="1"/>
          </p:cNvSpPr>
          <p:nvPr>
            <p:ph type="title"/>
          </p:nvPr>
        </p:nvSpPr>
        <p:spPr>
          <a:xfrm>
            <a:off x="457200" y="3714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T-SHIRT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4c8a56888_0_6"/>
          <p:cNvSpPr txBox="1"/>
          <p:nvPr/>
        </p:nvSpPr>
        <p:spPr>
          <a:xfrm>
            <a:off x="304800" y="1375415"/>
            <a:ext cx="4114800" cy="4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720"/>
              <a:buFont typeface="Arial"/>
              <a:buChar char="•"/>
            </a:pPr>
            <a:r>
              <a:rPr lang="en-US" sz="2720" u="non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Due by November 1</a:t>
            </a:r>
            <a:r>
              <a:rPr lang="en-US" sz="2720">
                <a:solidFill>
                  <a:srgbClr val="254061"/>
                </a:solidFill>
              </a:rPr>
              <a:t>9</a:t>
            </a:r>
            <a:r>
              <a:rPr lang="en-US" sz="2720" u="none" cap="none" baseline="30000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720" u="non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 (our next meeting)</a:t>
            </a:r>
            <a:endParaRPr sz="510" u="non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720"/>
              <a:buFont typeface="Arial"/>
              <a:buChar char="•"/>
            </a:pPr>
            <a:r>
              <a:rPr lang="en-US" sz="2720" u="non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Will be delivered during finals week</a:t>
            </a:r>
            <a:endParaRPr/>
          </a:p>
          <a:p>
            <a:pPr marL="457200" marR="0" lvl="0" indent="-457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720"/>
              <a:buFont typeface="Arial"/>
              <a:buChar char="•"/>
            </a:pPr>
            <a:r>
              <a:rPr lang="en-US" sz="2720" u="non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$15 Short Sleeve</a:t>
            </a:r>
            <a:endParaRPr/>
          </a:p>
          <a:p>
            <a:pPr marL="457200" marR="0" lvl="0" indent="-457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2720"/>
              <a:buFont typeface="Arial"/>
              <a:buChar char="•"/>
            </a:pPr>
            <a:r>
              <a:rPr lang="en-US" sz="2720" u="non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$20 Long Sleeve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1190"/>
              <a:buFont typeface="Arial"/>
              <a:buNone/>
            </a:pPr>
            <a:endParaRPr sz="1190" u="non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g64c8a56888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2400"/>
            <a:ext cx="4419599" cy="5653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OFFICE HOURS</a:t>
            </a:r>
            <a:endParaRPr/>
          </a:p>
        </p:txBody>
      </p:sp>
      <p:sp>
        <p:nvSpPr>
          <p:cNvPr id="294" name="Google Shape;294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200"/>
              <a:buChar char="•"/>
            </a:pPr>
            <a:r>
              <a:rPr lang="en-US"/>
              <a:t>Hours posted outside club office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r>
              <a:rPr lang="en-US"/>
              <a:t>   (Room 1106 LSB) </a:t>
            </a:r>
            <a:endParaRPr/>
          </a:p>
        </p:txBody>
      </p:sp>
      <p:sp>
        <p:nvSpPr>
          <p:cNvPr id="295" name="Google Shape;295;p16"/>
          <p:cNvSpPr txBox="1"/>
          <p:nvPr/>
        </p:nvSpPr>
        <p:spPr>
          <a:xfrm>
            <a:off x="301752" y="366185"/>
            <a:ext cx="8213598" cy="132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2559" y="2984845"/>
            <a:ext cx="3582604" cy="268554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7" name="Google Shape;297;p16" descr="https://i.groupme.com/1656x1242.jpeg.4141d5cf69064e8f90f018bef84fc69d.large"/>
          <p:cNvPicPr preferRelativeResize="0"/>
          <p:nvPr/>
        </p:nvPicPr>
        <p:blipFill rotWithShape="1">
          <a:blip r:embed="rId4">
            <a:alphaModFix/>
          </a:blip>
          <a:srcRect l="6875" t="6959" r="9967" b="20140"/>
          <a:stretch/>
        </p:blipFill>
        <p:spPr>
          <a:xfrm>
            <a:off x="351688" y="2984845"/>
            <a:ext cx="4220309" cy="27746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0486" y="114025"/>
            <a:ext cx="5463025" cy="578705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7"/>
          <p:cNvSpPr/>
          <p:nvPr/>
        </p:nvSpPr>
        <p:spPr>
          <a:xfrm>
            <a:off x="7115175" y="3886200"/>
            <a:ext cx="114600" cy="2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959"/>
              <a:buFont typeface="Arial"/>
              <a:buNone/>
            </a:pPr>
            <a:r>
              <a:rPr lang="en-US" sz="3959"/>
              <a:t>SUBMIT YOUR MEMBERSHIP FORM AND DUES</a:t>
            </a:r>
            <a:endParaRPr/>
          </a:p>
        </p:txBody>
      </p:sp>
      <p:pic>
        <p:nvPicPr>
          <p:cNvPr id="310" name="Google Shape;3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057400"/>
            <a:ext cx="6858000" cy="2908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61e282fda3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Let’s paint!</a:t>
            </a:r>
            <a:endParaRPr/>
          </a:p>
        </p:txBody>
      </p:sp>
      <p:sp>
        <p:nvSpPr>
          <p:cNvPr id="317" name="Google Shape;317;g61e282fda3_0_0"/>
          <p:cNvSpPr txBox="1">
            <a:spLocks noGrp="1"/>
          </p:cNvSpPr>
          <p:nvPr>
            <p:ph type="body" idx="1"/>
          </p:nvPr>
        </p:nvSpPr>
        <p:spPr>
          <a:xfrm>
            <a:off x="457199" y="12721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r>
              <a:rPr lang="en-US" sz="3600"/>
              <a:t>Grab some supplies and a beverage.</a:t>
            </a:r>
            <a:endParaRPr sz="3600"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r>
              <a:rPr lang="en-US" sz="3600"/>
              <a:t>Paint the brain however you would</a:t>
            </a:r>
            <a:endParaRPr sz="3600"/>
          </a:p>
          <a:p>
            <a:pPr marL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r>
              <a:rPr lang="en-US" sz="3600"/>
              <a:t>like to!</a:t>
            </a:r>
            <a:endParaRPr sz="3600"/>
          </a:p>
        </p:txBody>
      </p:sp>
      <p:pic>
        <p:nvPicPr>
          <p:cNvPr id="318" name="Google Shape;318;g61e282fda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4600" y="3317100"/>
            <a:ext cx="2928674" cy="23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61e282fda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706" y="3317100"/>
            <a:ext cx="3144894" cy="23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61e282fda3_0_0"/>
          <p:cNvSpPr/>
          <p:nvPr/>
        </p:nvSpPr>
        <p:spPr>
          <a:xfrm>
            <a:off x="4146700" y="3970337"/>
            <a:ext cx="1066800" cy="1036500"/>
          </a:xfrm>
          <a:prstGeom prst="ellipse">
            <a:avLst/>
          </a:prstGeom>
          <a:solidFill>
            <a:srgbClr val="FFCC00"/>
          </a:solidFill>
          <a:ln w="57150" cap="flat" cmpd="sng">
            <a:solidFill>
              <a:srgbClr val="CCA5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C09B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THANK YOU FOR COMING!	</a:t>
            </a:r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body" idx="1"/>
          </p:nvPr>
        </p:nvSpPr>
        <p:spPr>
          <a:xfrm>
            <a:off x="457199" y="108642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600"/>
              <a:buNone/>
            </a:pPr>
            <a:endParaRPr sz="3600"/>
          </a:p>
          <a:p>
            <a:pPr marL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254061"/>
              </a:buClr>
              <a:buSzPts val="3600"/>
              <a:buNone/>
            </a:pPr>
            <a:r>
              <a:rPr lang="en-US" sz="3600"/>
              <a:t>See you at our next meeting!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254061"/>
              </a:buClr>
              <a:buSzPts val="3600"/>
              <a:buNone/>
            </a:pPr>
            <a:r>
              <a:rPr lang="en-US" sz="3600"/>
              <a:t>November 19, 2019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254061"/>
              </a:buClr>
              <a:buSzPts val="3600"/>
              <a:buNone/>
            </a:pPr>
            <a:r>
              <a:rPr lang="en-US" sz="3600"/>
              <a:t>6PM LSB-G21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None/>
            </a:pPr>
            <a:endParaRPr/>
          </a:p>
        </p:txBody>
      </p:sp>
      <p:pic>
        <p:nvPicPr>
          <p:cNvPr id="328" name="Google Shape;3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0436" y="373380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7019" y="1369165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400"/>
              <a:buFont typeface="Arial"/>
              <a:buNone/>
            </a:pPr>
            <a:r>
              <a:rPr lang="en-US"/>
              <a:t>FOLLOW US!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Must be at least in the second semester of your sophomore year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Hold a 3.2 Psychology GPA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Hold a 3.0 Overall GPA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Complete at least 9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   Psychology credit hours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Have an overall GPA in the top 35% of your class rank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5406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959"/>
              <a:buFont typeface="Arial"/>
              <a:buNone/>
            </a:pPr>
            <a:r>
              <a:rPr lang="en-US" sz="3959"/>
              <a:t>PSI CHI - INTERNATIONAL PSYCHOLOGY HONORARY</a:t>
            </a:r>
            <a:endParaRPr/>
          </a:p>
        </p:txBody>
      </p:sp>
      <p:pic>
        <p:nvPicPr>
          <p:cNvPr id="117" name="Google Shape;117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48400" y="2286000"/>
            <a:ext cx="25908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05675ffef_0_0"/>
          <p:cNvSpPr txBox="1"/>
          <p:nvPr/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000"/>
              <a:buFont typeface="Arial"/>
              <a:buChar char="●"/>
            </a:pPr>
            <a:r>
              <a:rPr lang="en-US" sz="3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Graduating in December? </a:t>
            </a:r>
            <a:endParaRPr sz="3000" b="0" i="0" u="none" strike="noStrik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4061"/>
              </a:buClr>
              <a:buSzPts val="3000"/>
              <a:buFont typeface="Arial"/>
              <a:buChar char="○"/>
            </a:pPr>
            <a:r>
              <a:rPr lang="en-US" sz="3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Stole order form</a:t>
            </a:r>
            <a:r>
              <a:rPr lang="en-US" sz="3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 DUE November 1st</a:t>
            </a:r>
            <a:endParaRPr sz="3000" b="0" i="0" u="none" strike="noStrik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4061"/>
              </a:buClr>
              <a:buSzPts val="3000"/>
              <a:buFont typeface="Arial"/>
              <a:buChar char="●"/>
            </a:pPr>
            <a:r>
              <a:rPr lang="en-US" sz="3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Winter Induction/Appreciation Dinner</a:t>
            </a:r>
            <a:endParaRPr sz="3000" b="0" i="0" u="none" strike="noStrik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4061"/>
              </a:buClr>
              <a:buSzPts val="3000"/>
              <a:buFont typeface="Arial"/>
              <a:buChar char="○"/>
            </a:pPr>
            <a:r>
              <a:rPr lang="en-US" sz="3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TBD</a:t>
            </a:r>
            <a:endParaRPr sz="3000" b="0" i="0" u="none" strike="noStrik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4061"/>
              </a:buClr>
              <a:buSzPts val="3000"/>
              <a:buFont typeface="Arial"/>
              <a:buChar char="●"/>
            </a:pPr>
            <a:r>
              <a:rPr lang="en-US" sz="30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Psi Chi Member of the Month….?</a:t>
            </a:r>
            <a:endParaRPr sz="3000" b="0" i="0" u="none" strike="noStrik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605675ffef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959"/>
              <a:buFont typeface="Arial"/>
              <a:buNone/>
            </a:pPr>
            <a:r>
              <a:rPr lang="en-US" sz="3959"/>
              <a:t>PSI CHI Updates</a:t>
            </a:r>
            <a:endParaRPr/>
          </a:p>
        </p:txBody>
      </p:sp>
      <p:pic>
        <p:nvPicPr>
          <p:cNvPr id="125" name="Google Shape;125;g605675ffef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886600" y="214325"/>
            <a:ext cx="1928700" cy="19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05675ffef_1_0"/>
          <p:cNvSpPr txBox="1"/>
          <p:nvPr/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rgbClr val="254061"/>
                </a:solidFill>
              </a:rPr>
              <a:t>Maddie Carroll</a:t>
            </a:r>
            <a:endParaRPr sz="4800">
              <a:solidFill>
                <a:srgbClr val="25406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>
              <a:solidFill>
                <a:srgbClr val="254061"/>
              </a:solidFill>
            </a:endParaRPr>
          </a:p>
        </p:txBody>
      </p:sp>
      <p:sp>
        <p:nvSpPr>
          <p:cNvPr id="132" name="Google Shape;132;g605675ffef_1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959"/>
              <a:buFont typeface="Arial"/>
              <a:buNone/>
            </a:pPr>
            <a:r>
              <a:rPr lang="en-US" sz="3959"/>
              <a:t>PSI CHI Member of the Month</a:t>
            </a:r>
            <a:endParaRPr/>
          </a:p>
        </p:txBody>
      </p:sp>
      <p:pic>
        <p:nvPicPr>
          <p:cNvPr id="133" name="Google Shape;133;g605675ffef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825" y="2477500"/>
            <a:ext cx="4189974" cy="314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605675ffef_1_0"/>
          <p:cNvPicPr preferRelativeResize="0"/>
          <p:nvPr/>
        </p:nvPicPr>
        <p:blipFill rotWithShape="1">
          <a:blip r:embed="rId4">
            <a:alphaModFix/>
          </a:blip>
          <a:srcRect l="16791"/>
          <a:stretch/>
        </p:blipFill>
        <p:spPr>
          <a:xfrm>
            <a:off x="457200" y="2477500"/>
            <a:ext cx="4648550" cy="314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605675ffef_1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930975" y="4561675"/>
            <a:ext cx="2087400" cy="208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05675ffef_2_0"/>
          <p:cNvSpPr txBox="1"/>
          <p:nvPr/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rgbClr val="254061"/>
                </a:solidFill>
              </a:rPr>
              <a:t>Maddie Carroll</a:t>
            </a:r>
            <a:endParaRPr sz="4800" b="0" i="0" u="none" strike="noStrik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Senior Psychology</a:t>
            </a:r>
            <a:r>
              <a:rPr lang="en-US" sz="2400">
                <a:solidFill>
                  <a:srgbClr val="254061"/>
                </a:solidFill>
              </a:rPr>
              <a:t> and Political Science Double </a:t>
            </a:r>
            <a:r>
              <a:rPr lang="en-US" sz="2400" b="0" i="0" u="none" strike="noStrike" cap="none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rPr>
              <a:t>Major in the Honors College</a:t>
            </a:r>
            <a:endParaRPr sz="2400">
              <a:solidFill>
                <a:srgbClr val="25406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4061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rgbClr val="254061"/>
                </a:solidFill>
              </a:rPr>
              <a:t>Promotions Chair of Omega Phi Alpha</a:t>
            </a:r>
            <a:endParaRPr sz="2400">
              <a:solidFill>
                <a:srgbClr val="254061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4061"/>
              </a:buClr>
              <a:buSzPts val="2400"/>
              <a:buChar char="○"/>
            </a:pPr>
            <a:r>
              <a:rPr lang="en-US" sz="2400">
                <a:solidFill>
                  <a:srgbClr val="254061"/>
                </a:solidFill>
              </a:rPr>
              <a:t>Only Service Sorority at WVU</a:t>
            </a:r>
            <a:endParaRPr sz="2400">
              <a:solidFill>
                <a:srgbClr val="25406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4061"/>
              </a:buClr>
              <a:buSzPts val="2400"/>
              <a:buChar char="●"/>
            </a:pPr>
            <a:r>
              <a:rPr lang="en-US" sz="2400">
                <a:solidFill>
                  <a:srgbClr val="254061"/>
                </a:solidFill>
              </a:rPr>
              <a:t>Social Media Chair for UNICEF</a:t>
            </a:r>
            <a:endParaRPr sz="2400">
              <a:solidFill>
                <a:srgbClr val="25406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4061"/>
              </a:buClr>
              <a:buSzPts val="2400"/>
              <a:buChar char="●"/>
            </a:pPr>
            <a:r>
              <a:rPr lang="en-US" sz="2400">
                <a:solidFill>
                  <a:srgbClr val="254061"/>
                </a:solidFill>
              </a:rPr>
              <a:t>Member of Mortar Board and Planned Parenthood Generation Action </a:t>
            </a:r>
            <a:endParaRPr sz="2400" b="0" i="0" u="none" strike="noStrike" cap="none">
              <a:solidFill>
                <a:srgbClr val="25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605675ffef_2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3959"/>
              <a:buFont typeface="Arial"/>
              <a:buNone/>
            </a:pPr>
            <a:r>
              <a:rPr lang="en-US" sz="3959"/>
              <a:t>PSI CHI Member of the Month</a:t>
            </a:r>
            <a:endParaRPr/>
          </a:p>
        </p:txBody>
      </p:sp>
      <p:pic>
        <p:nvPicPr>
          <p:cNvPr id="143" name="Google Shape;143;g605675ffef_2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47175" y="274650"/>
            <a:ext cx="1928700" cy="19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0bb5a97e7_0_0"/>
          <p:cNvSpPr txBox="1">
            <a:spLocks noGrp="1"/>
          </p:cNvSpPr>
          <p:nvPr>
            <p:ph type="title"/>
          </p:nvPr>
        </p:nvSpPr>
        <p:spPr>
          <a:xfrm>
            <a:off x="685800" y="1238525"/>
            <a:ext cx="7772400" cy="4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6000"/>
              <a:t>Think you could be Psi Chi Member of the Month?</a:t>
            </a:r>
            <a:endParaRPr sz="6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2400"/>
              <a:t>Email me :)</a:t>
            </a: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2400"/>
              <a:t>mfsimpson@mix.wvu.edu</a:t>
            </a:r>
            <a:endParaRPr sz="2400"/>
          </a:p>
        </p:txBody>
      </p:sp>
      <p:pic>
        <p:nvPicPr>
          <p:cNvPr id="150" name="Google Shape;150;g60bb5a97e7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98475" y="3774375"/>
            <a:ext cx="1928700" cy="19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60bb5a97e7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6625" y="3774375"/>
            <a:ext cx="1928700" cy="19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000"/>
              <a:buFont typeface="Arial"/>
              <a:buNone/>
            </a:pPr>
            <a:r>
              <a:rPr lang="en-US"/>
              <a:t>ADVISOR MINUTE &amp;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4061"/>
              </a:buClr>
              <a:buSzPts val="4000"/>
              <a:buFont typeface="Arial"/>
              <a:buNone/>
            </a:pPr>
            <a:r>
              <a:rPr lang="en-US"/>
              <a:t>SPECIAL PRESENTATION</a:t>
            </a:r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n-US"/>
              <a:t>Dr. Dan McNeil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VU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VU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Microsoft Office PowerPoint</Application>
  <PresentationFormat>On-screen Show (4:3)</PresentationFormat>
  <Paragraphs>154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Courier New</vt:lpstr>
      <vt:lpstr>Times New Roman</vt:lpstr>
      <vt:lpstr>WVU1</vt:lpstr>
      <vt:lpstr>WVU1</vt:lpstr>
      <vt:lpstr>PowerPoint Presentation</vt:lpstr>
      <vt:lpstr>PowerPoint Presentation</vt:lpstr>
      <vt:lpstr>FOLLOW US!</vt:lpstr>
      <vt:lpstr>PSI CHI - INTERNATIONAL PSYCHOLOGY HONORARY</vt:lpstr>
      <vt:lpstr>PSI CHI Updates</vt:lpstr>
      <vt:lpstr>PSI CHI Member of the Month</vt:lpstr>
      <vt:lpstr>PSI CHI Member of the Month</vt:lpstr>
      <vt:lpstr>Think you could be Psi Chi Member of the Month?  Email me :) mfsimpson@mix.wvu.edu</vt:lpstr>
      <vt:lpstr>ADVISOR MINUTE &amp; SPECIAL PRESENTATION</vt:lpstr>
      <vt:lpstr>Meet the  Grad Student Panel</vt:lpstr>
      <vt:lpstr>Advisor Workshop</vt:lpstr>
      <vt:lpstr>GRIEF CENTER DINNER</vt:lpstr>
      <vt:lpstr>Feed the Brain Bake Sale</vt:lpstr>
      <vt:lpstr>Fright Farm</vt:lpstr>
      <vt:lpstr>LOYALTY POINTS</vt:lpstr>
      <vt:lpstr>LOYALTY POINTS</vt:lpstr>
      <vt:lpstr>HOW TO JOIN</vt:lpstr>
      <vt:lpstr>PIZZA SALES</vt:lpstr>
      <vt:lpstr>Wanted: Spring Pizza Person/Fundraising Chair</vt:lpstr>
      <vt:lpstr>T-SHIRT</vt:lpstr>
      <vt:lpstr>PowerPoint Presentation</vt:lpstr>
      <vt:lpstr>OFFICE HOURS</vt:lpstr>
      <vt:lpstr>PowerPoint Presentation</vt:lpstr>
      <vt:lpstr>SUBMIT YOUR MEMBERSHIP FORM AND DUES</vt:lpstr>
      <vt:lpstr>Let’s paint!</vt:lpstr>
      <vt:lpstr>THANK YOU FOR COMING!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Psyc</dc:creator>
  <cp:lastModifiedBy>Angelyn Gemmen</cp:lastModifiedBy>
  <cp:revision>1</cp:revision>
  <dcterms:created xsi:type="dcterms:W3CDTF">2012-10-03T00:14:05Z</dcterms:created>
  <dcterms:modified xsi:type="dcterms:W3CDTF">2019-10-30T14:29:09Z</dcterms:modified>
</cp:coreProperties>
</file>